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929" r:id="rId3"/>
    <p:sldId id="911" r:id="rId4"/>
    <p:sldId id="927" r:id="rId5"/>
    <p:sldId id="295" r:id="rId6"/>
    <p:sldId id="916" r:id="rId7"/>
    <p:sldId id="920" r:id="rId8"/>
    <p:sldId id="918" r:id="rId9"/>
    <p:sldId id="921" r:id="rId10"/>
    <p:sldId id="905" r:id="rId11"/>
    <p:sldId id="922" r:id="rId12"/>
    <p:sldId id="923" r:id="rId13"/>
    <p:sldId id="924" r:id="rId14"/>
    <p:sldId id="925" r:id="rId15"/>
    <p:sldId id="926" r:id="rId16"/>
    <p:sldId id="906" r:id="rId17"/>
    <p:sldId id="912" r:id="rId18"/>
    <p:sldId id="913" r:id="rId19"/>
    <p:sldId id="914" r:id="rId20"/>
    <p:sldId id="891" r:id="rId21"/>
    <p:sldId id="448" r:id="rId22"/>
    <p:sldId id="903" r:id="rId23"/>
    <p:sldId id="904" r:id="rId24"/>
    <p:sldId id="907" r:id="rId25"/>
    <p:sldId id="394" r:id="rId26"/>
    <p:sldId id="892" r:id="rId27"/>
    <p:sldId id="893" r:id="rId28"/>
    <p:sldId id="894" r:id="rId29"/>
    <p:sldId id="895" r:id="rId30"/>
    <p:sldId id="890" r:id="rId31"/>
    <p:sldId id="466" r:id="rId32"/>
    <p:sldId id="91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9B929-05F2-4C62-876C-37F14F8AD62E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C28B3-1A4D-40A2-A6A3-D7F96F36A6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853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38F5-FAE5-1C5A-CC62-0C326561F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597AE-F1A6-360F-3EEE-B8610CE2F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AA214-F901-47A9-7BDA-04009459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D8D50-59B9-63AD-7650-A6346104B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72F08-B068-287F-22A6-7105C054B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96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20430-7DBC-E82E-6F91-9A626215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F5D40-B366-160C-4170-CCCED26FA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CF5CD-CCB6-899F-6832-C98DE8BBC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E8252-3B47-1666-B49C-E6581448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121E6-A62A-714B-ADFD-F2DE8E6C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460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AC1B4A-93EF-9DF0-D7AB-E7A628912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6D939-28F2-B2EB-74A9-6F723465D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ED07-1918-6588-7428-365608A74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BB0B4-BCEC-16DF-FB72-66F63D4A1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70EA6-6CF3-74E1-AE3B-D98998250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320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434" y="1297218"/>
            <a:ext cx="6735935" cy="4263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349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849333" y="2577600"/>
            <a:ext cx="83220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1pPr>
            <a:lvl2pPr marL="1219170" lvl="1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2pPr>
            <a:lvl3pPr marL="1828754" lvl="2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3pPr>
            <a:lvl4pPr marL="2438339" lvl="3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4pPr>
            <a:lvl5pPr marL="3047924" lvl="4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5pPr>
            <a:lvl6pPr marL="3657509" lvl="5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6pPr>
            <a:lvl7pPr marL="4267093" lvl="6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7pPr>
            <a:lvl8pPr marL="4876678" lvl="7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8pPr>
            <a:lvl9pPr marL="5486263" lvl="8" indent="-66885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05845" y="3387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213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FD32-836E-50E0-07C8-D22AA2611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E8194-2A65-7726-4718-AA9814E95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2E1DD-3564-F3C4-D316-D295BD91D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2D06C-F835-BEE6-2A18-8B6CE93B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2C936-D4AA-3CBE-C26F-767E96C06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63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CEC3-6FE4-C1FA-4762-854ED3FD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379B8-7796-C6C7-39D9-3FE607B6D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6686B-7AE5-5130-2CB8-9CC16DEC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491EE-9D62-E0F1-F091-57A1EDECA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4634B-F18C-D141-CF4E-829BD9337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866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2EAE-A523-3BC8-160B-C0F54DD1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7EFD-64BA-3F34-72DD-0AA75399A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1E20B-9640-5034-92AA-9FF2EA26B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46254-F6ED-1478-F16A-2289379C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6472A-FCF3-9EA5-ECEA-44668311F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E18B9-9F1E-CF8F-5F73-4291AAEF4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850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7EFC8-AC73-A01E-CAD0-E938BBCC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07F6C-D8BE-90EC-D697-41CC76A9E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CE77E-8CC9-B533-7DE6-3C36FD3B3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BF18CF-6017-3E41-1F14-8358FE8DF6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27A84D-080B-97C9-F7F5-384809253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8E7C2E-29F4-3423-2939-3EE4E7817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9685D4-462D-7237-CC2C-0193A10A0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5E2923-0756-4355-F2AE-13AE5B82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207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35562-088E-C451-FDC7-AB113427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DE9612-F884-C4D2-D7EB-CA6AC6DA4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98CB1-C20E-7FF7-B84D-584B84014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F9303-3773-68FC-A724-0FD6F467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803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0C84B6-E152-4469-AD43-BAE0062C9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1209A-B47A-CB80-4BD9-F2064F292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BBC9D-C955-60D7-7E63-C49AA9AC9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549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02B6F-C12C-8EC1-72A0-C0F028E28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66C58-0377-4865-865B-2634C0577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9DD417-FA20-407D-F624-4C6DA0D91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37146-C6C6-479A-F7FE-C2D9E1A9E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C27FF-2D71-8E8D-D3D0-7CB8E75F5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AE550-B5FD-3607-E933-DAFB9105D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218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A7CCC-0EF6-9310-D940-2C9C72ED7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C7042F-EA7C-CE4A-DC5A-57EE6DC8BB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AB5E3-B0FE-B621-E1DB-90C0B2C6D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4CE7A-871B-12E4-DA6C-67A101441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AD971-0B7E-7DAC-15A5-CADB3729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3F5930-FA69-1A73-E7E9-FDE3271B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871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E58CE0-7A13-A344-B2B6-BEA4FCFDE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5A2DD-80F4-2902-2429-AD7CEF6DF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458C1-6ADF-FEA4-57A2-5FC8E7484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9FF25-218D-489B-80CB-17C9FB29E637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E0482-C529-716E-DFCD-71D78E1A8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9E73-610E-2C9F-5E43-89BBD1564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06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US" dirty="0"/>
              <a:t>AIML</a:t>
            </a:r>
            <a:br>
              <a:rPr lang="en-US" dirty="0"/>
            </a:br>
            <a:r>
              <a:rPr lang="en-US" dirty="0"/>
              <a:t>Premalatha 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B2BE6-0A45-41B7-B6C7-996E916D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" y="862094"/>
            <a:ext cx="10543264" cy="51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35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80126-F98E-7EC4-C5F5-E3B4B76C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13BF8-8CDF-D8CD-D371-22F7928B4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TechTrendz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is a leading retailer specializing in electronics and gadgets. Over the years, the company has accumulated vast amounts of data related to sales, customer behavior, inventory, and marketing campaigns. Let's follow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TechTrendz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through their analytics journey.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2666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3229-3B15-368E-191B-A5BFA84E0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DEF04-E490-7659-7E4D-27A5E4E23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TechTrendz's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analytics team starts by analyzing sales data from the previous year.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They create reports and dashboards to visualize key performance indicators (KPIs) such as total revenue, sales by product category, and geographical sales distribution.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Through descriptive analytics, they gain insights into which products are top sellers, peak sales periods, and popular customer demographics.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9225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A3CD1-833B-BD00-A8FD-81621C6C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3319A-7627-EC4B-09C9-DEC0F1240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After identifying a decline in sales for a particular product line,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TechTrendz's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analysts dive deeper into the data.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They perform root cause analysis to understand the factors contributing to the decline.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Through diagnostic analytics, they uncover issues such as pricing competitiveness, insufficient marketing efforts, or changes in consumer preferences, enabling them to formulate corrective actions.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8398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DC167-15A9-BEA0-01D2-5D76E81C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1E6D5-99E0-ED54-264E-66394CECC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Armed with insights from descriptive and diagnostic analytics,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TechTrendz's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team leverages predictive analytics to forecast sales for the upcoming quarter.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By analyzing historical sales trends, seasonality, economic indicators, and market trends, they develop predictive models to anticipate demand for various products.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These forecasts help the company optimize inventory management, pricing strategies, and resource allocation.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7920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2EDCE-2BD7-D592-CFD0-1942C4D7B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AC8EE-C3C5-40C3-E739-4D318CA24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With predictive models in place,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TechTrendz's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executives turn to prescriptive analytics to determine the best course of action. </a:t>
            </a:r>
          </a:p>
          <a:p>
            <a:endParaRPr lang="en-US" dirty="0">
              <a:solidFill>
                <a:srgbClr val="0D0D0D"/>
              </a:solidFill>
              <a:latin typeface="Söhne"/>
            </a:endParaRP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Using optimization algorithms, they simulate different scenarios to maximize profitability, minimize costs, or optimize marketing ROI.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For example, they may use prescriptive analytics to decide on promotional strategies, inventory replenishment schedules, or pricing adjustments, ultimately driving business growth and competitiveness.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29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DD85-035E-46B5-9F76-51B3CB60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Science/Machine Learning</a:t>
            </a:r>
            <a:endParaRPr lang="en-IN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2E99EC-7ABC-4B2D-AB27-C19BE0F4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452" y="1650093"/>
            <a:ext cx="8285752" cy="5034884"/>
          </a:xfrm>
        </p:spPr>
      </p:pic>
    </p:spTree>
    <p:extLst>
      <p:ext uri="{BB962C8B-B14F-4D97-AF65-F5344CB8AC3E}">
        <p14:creationId xmlns:p14="http://schemas.microsoft.com/office/powerpoint/2010/main" val="1483236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42A94-0FF7-9E51-238B-80802A67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712" y="1673965"/>
            <a:ext cx="9455307" cy="4774695"/>
          </a:xfrm>
        </p:spPr>
      </p:pic>
    </p:spTree>
    <p:extLst>
      <p:ext uri="{BB962C8B-B14F-4D97-AF65-F5344CB8AC3E}">
        <p14:creationId xmlns:p14="http://schemas.microsoft.com/office/powerpoint/2010/main" val="897490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27459-19BF-28B9-0DD8-9342B34E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940" y="1650653"/>
            <a:ext cx="8256664" cy="5034324"/>
          </a:xfrm>
        </p:spPr>
      </p:pic>
    </p:spTree>
    <p:extLst>
      <p:ext uri="{BB962C8B-B14F-4D97-AF65-F5344CB8AC3E}">
        <p14:creationId xmlns:p14="http://schemas.microsoft.com/office/powerpoint/2010/main" val="2029212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530C5-8992-EAEF-1183-D3452BE4C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82" y="1787966"/>
            <a:ext cx="9698567" cy="4219753"/>
          </a:xfrm>
        </p:spPr>
      </p:pic>
    </p:spTree>
    <p:extLst>
      <p:ext uri="{BB962C8B-B14F-4D97-AF65-F5344CB8AC3E}">
        <p14:creationId xmlns:p14="http://schemas.microsoft.com/office/powerpoint/2010/main" val="1926275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C03A-BDF6-F6B0-B50D-13FA2F03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IN" dirty="0"/>
              <a:t>WHO 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BFD3-09A2-176B-838F-D9D9C84A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4944511"/>
          </a:xfrm>
        </p:spPr>
        <p:txBody>
          <a:bodyPr>
            <a:normAutofit/>
          </a:bodyPr>
          <a:lstStyle/>
          <a:p>
            <a:r>
              <a:rPr lang="en-IN" dirty="0"/>
              <a:t>LinkedIn: https://www.linkedin.com/in/latha-t-k-b21018128/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Science ,AIML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Analysis ,</a:t>
            </a:r>
            <a:r>
              <a:rPr lang="en-IN" b="0" i="0" dirty="0" err="1">
                <a:effectLst/>
                <a:latin typeface="-apple-system"/>
              </a:rPr>
              <a:t>SQL,Pyspark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Visualization ,</a:t>
            </a:r>
            <a:r>
              <a:rPr lang="en-IN" b="0" i="0" dirty="0" err="1">
                <a:effectLst/>
                <a:latin typeface="-apple-system"/>
              </a:rPr>
              <a:t>PowerBI,Tableau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Natural Language Processing (NLP) 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Computer Vision</a:t>
            </a:r>
          </a:p>
          <a:p>
            <a:pPr algn="l" fontAlgn="auto"/>
            <a:r>
              <a:rPr lang="en-IN" dirty="0">
                <a:latin typeface="-apple-system"/>
              </a:rPr>
              <a:t>Generative </a:t>
            </a:r>
            <a:r>
              <a:rPr lang="en-IN" dirty="0" err="1">
                <a:latin typeface="-apple-system"/>
              </a:rPr>
              <a:t>AI,Prompt</a:t>
            </a:r>
            <a:r>
              <a:rPr lang="en-IN" dirty="0">
                <a:latin typeface="-apple-system"/>
              </a:rPr>
              <a:t> Engineering</a:t>
            </a:r>
          </a:p>
          <a:p>
            <a:pPr algn="l" fontAlgn="auto"/>
            <a:r>
              <a:rPr lang="en-IN" b="0" i="0" dirty="0" err="1">
                <a:effectLst/>
                <a:latin typeface="-apple-system"/>
              </a:rPr>
              <a:t>BigData</a:t>
            </a:r>
            <a:r>
              <a:rPr lang="en-IN" b="0" i="0" dirty="0">
                <a:effectLst/>
                <a:latin typeface="-apple-system"/>
              </a:rPr>
              <a:t> and Data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5BF6F-44AF-67E7-69EF-BC21F5AE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907" y="2295938"/>
            <a:ext cx="3332332" cy="27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1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606-9FAB-4E5A-8254-C6570E92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A990FA-9B9C-463D-8B47-7D4B386E6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853" y="1558911"/>
            <a:ext cx="9101859" cy="457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9303-5235-48A1-A321-C0A82142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464817"/>
            <a:ext cx="8229600" cy="3195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Machine Learning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EF002-4ECE-4C2A-A315-832E023E5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Supervised Learning</a:t>
            </a:r>
          </a:p>
          <a:p>
            <a:pPr marL="793731" lvl="1" indent="-285744">
              <a:buFont typeface="Wingdings" panose="05000000000000000000" pitchFamily="2" charset="2"/>
              <a:buChar char="q"/>
            </a:pP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Unsupervised Learning</a:t>
            </a:r>
          </a:p>
          <a:p>
            <a:pPr marL="507987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66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understanding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4834B-9A37-4748-BE43-486448E8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Qualitative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Quantitative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Discrete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Continuous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Categorical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Ordinal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6161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BDD8-0161-45B5-965C-A12C9368B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preparation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EDD8D-4BAD-4CEA-A6F8-C76D02E2B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  <a:p>
            <a:r>
              <a:rPr lang="en-US" dirty="0"/>
              <a:t>Outliers</a:t>
            </a:r>
          </a:p>
          <a:p>
            <a:r>
              <a:rPr lang="en-US" dirty="0"/>
              <a:t>Handling Categorical variables</a:t>
            </a:r>
          </a:p>
          <a:p>
            <a:r>
              <a:rPr lang="en-US" dirty="0"/>
              <a:t>Redundancy in data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9517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91A3-9A6F-45E4-8DAA-F30D02D4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D93125-4605-4C66-894D-E716E2DB0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739" y="1897580"/>
            <a:ext cx="10415839" cy="4822817"/>
          </a:xfrm>
        </p:spPr>
      </p:pic>
    </p:spTree>
    <p:extLst>
      <p:ext uri="{BB962C8B-B14F-4D97-AF65-F5344CB8AC3E}">
        <p14:creationId xmlns:p14="http://schemas.microsoft.com/office/powerpoint/2010/main" val="3167335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7D81F-FBAD-47E0-9A12-455FDE84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Machine Learning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279D7-CED7-4258-A8B3-1883F583D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E07A3-E1EF-48BF-A81B-815D8A070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874" y="1403110"/>
            <a:ext cx="9960173" cy="48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27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E6D4B-B662-4912-8BB8-AFF2D6BC6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05522"/>
            <a:ext cx="8229600" cy="798991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Manufacturing</a:t>
            </a:r>
            <a:endParaRPr lang="en-IN" sz="27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47F68-E3E9-403B-B3FA-FB00013A7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Optimization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Analytics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Forecasting and Inventory Management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Supply Chain Management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27686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CEA4B-4060-4C7F-917E-08B69F38D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878890"/>
            <a:ext cx="8229600" cy="721311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Retail and E-Commerce</a:t>
            </a:r>
            <a:endParaRPr lang="en-IN" sz="27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C0AB3-95B2-4B85-AF9D-B06CCF8AD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Basket 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Warranty analytics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Optimization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Inventory Management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 of new stores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sentiment 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08479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B6F5-9E7A-4A03-AF45-AC204890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49913"/>
            <a:ext cx="8229600" cy="650289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Education</a:t>
            </a:r>
            <a:endParaRPr lang="en-IN" sz="30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1A6FD-4297-4931-B6DA-CB61FEB31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Adaptive Learning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Assessment of Teachers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Student’s Performance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Better Parent Involvement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65315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A0E3-52EA-419D-8D1B-3F0D0E7CE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14402"/>
            <a:ext cx="8229600" cy="612559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Other Applications</a:t>
            </a:r>
            <a:endParaRPr lang="en-IN" sz="30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B54F6-04ED-491B-B8A2-055ED9D8F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griculture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Service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Airline Route Planning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Recommendation Systems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marketing and Advertising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Search</a:t>
            </a:r>
          </a:p>
        </p:txBody>
      </p:sp>
    </p:spTree>
    <p:extLst>
      <p:ext uri="{BB962C8B-B14F-4D97-AF65-F5344CB8AC3E}">
        <p14:creationId xmlns:p14="http://schemas.microsoft.com/office/powerpoint/2010/main" val="1112113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Types of Analytics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Steps in a ML Project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Supervised and Unsupervised Learning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Regression and Classification</a:t>
            </a:r>
          </a:p>
          <a:p>
            <a:pPr marL="118530" indent="0">
              <a:lnSpc>
                <a:spcPct val="150000"/>
              </a:lnSpc>
              <a:buNone/>
            </a:pPr>
            <a:br>
              <a:rPr lang="en-US" sz="3200" dirty="0">
                <a:latin typeface="Algerian" panose="04020705040A02060702" pitchFamily="82" charset="0"/>
              </a:rPr>
            </a:br>
            <a:endParaRPr lang="en-IN" sz="3200" dirty="0">
              <a:latin typeface="Algerian" panose="04020705040A02060702" pitchFamily="8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83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7ED7-DA9D-4B20-90F1-B69F7879B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687" y="790669"/>
            <a:ext cx="6968411" cy="669972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Finance</a:t>
            </a:r>
            <a:endParaRPr lang="en-IN" sz="32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AEBC50-02DC-4B1F-ADED-172777740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688" y="1636267"/>
            <a:ext cx="6495065" cy="3727804"/>
          </a:xfrm>
        </p:spPr>
      </p:pic>
    </p:spTree>
    <p:extLst>
      <p:ext uri="{BB962C8B-B14F-4D97-AF65-F5344CB8AC3E}">
        <p14:creationId xmlns:p14="http://schemas.microsoft.com/office/powerpoint/2010/main" val="2955177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B4956-1D4B-4B3E-835E-11889DBD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49913"/>
            <a:ext cx="8229600" cy="1020931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Career opportunities</a:t>
            </a:r>
            <a:endParaRPr lang="en-IN" sz="27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F0281-41DD-4843-B699-4849CD1E3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22993" y="2365409"/>
            <a:ext cx="3652999" cy="354268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Intelligence Analyst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Scientist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Engineer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Analyst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 Consultant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 Analyst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Analyst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Logistics Specialist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8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67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2FA44-58AD-420A-859D-F4B3C8303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4607" y="2370257"/>
            <a:ext cx="3366491" cy="302682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Engineer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researcher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Engineer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Scientist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Data Analyst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Engineer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Robotics Scientist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8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5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53CF7-F088-CB59-9CBC-AF559C9A5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Questions ????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2A523-8334-8BD0-3C86-B36EEF4E28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890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1D9FF-095D-309D-EACA-8E0C790D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61A1C-FD52-2F83-BF3B-94E65BB39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9093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Types of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In today's data-driven world, information is king. But raw data itself isn't enough.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We need to analyze it to extract insights and make informed decisions</a:t>
            </a:r>
            <a:endParaRPr lang="en-IN" dirty="0"/>
          </a:p>
          <a:p>
            <a:pPr marL="0" indent="0">
              <a:lnSpc>
                <a:spcPct val="2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80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9438-CCDB-9E3C-8356-644AE10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29" y="241637"/>
            <a:ext cx="6098031" cy="407194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5BC0EE-D2C1-9A84-504D-8736DD18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21" y="4313581"/>
            <a:ext cx="7119533" cy="2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734A-66AF-9062-5F67-8B799B43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26" y="365126"/>
            <a:ext cx="7961244" cy="87726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5" y="365126"/>
            <a:ext cx="5703875" cy="40096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4" y="365126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2" y="4318950"/>
            <a:ext cx="7404651" cy="25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657C5-0842-C72E-C973-6BC403AF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FBDF7-163B-059B-2A7B-ABFB8A67D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Is the data organized into rows and columns?</a:t>
            </a:r>
          </a:p>
          <a:p>
            <a:r>
              <a:rPr lang="en-US" dirty="0"/>
              <a:t> Does the data follow a consistent format throughout?</a:t>
            </a:r>
          </a:p>
          <a:p>
            <a:r>
              <a:rPr lang="en-US" dirty="0"/>
              <a:t> Can the data be easily queried using a structured query language (SQL) or similar?</a:t>
            </a:r>
          </a:p>
          <a:p>
            <a:r>
              <a:rPr lang="en-US" b="0" i="0" dirty="0">
                <a:effectLst/>
                <a:latin typeface="Söhne Mono"/>
              </a:rPr>
              <a:t>Does the data lack a predefined structure or format?  </a:t>
            </a:r>
          </a:p>
          <a:p>
            <a:r>
              <a:rPr lang="en-US" b="0" i="0" dirty="0">
                <a:effectLst/>
                <a:latin typeface="Söhne Mono"/>
              </a:rPr>
              <a:t>Is the data primarily composed of free-form text or multimedia content? </a:t>
            </a:r>
          </a:p>
          <a:p>
            <a:r>
              <a:rPr lang="en-US" b="0" i="0" dirty="0">
                <a:effectLst/>
                <a:latin typeface="Söhne Mono"/>
              </a:rPr>
              <a:t>Is the organization of the data irregular or unpredictable?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7530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84EF3-16DB-2172-4BB4-53469314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91" y="186488"/>
            <a:ext cx="4718809" cy="3161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E8227-8E3A-A013-D46F-6497070C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4" y="230231"/>
            <a:ext cx="4718808" cy="3121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3A82C-17FE-B2AB-1C35-ADDA4FAC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131" y="198190"/>
            <a:ext cx="2149129" cy="3230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CC2D2-D532-9CAE-4248-E07E3DA9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101" y="3688751"/>
            <a:ext cx="4556293" cy="2982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8A9D6-98EA-52E6-C16A-AE6D4A3F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08" y="3631151"/>
            <a:ext cx="4556291" cy="30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1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655</Words>
  <Application>Microsoft Office PowerPoint</Application>
  <PresentationFormat>Widescreen</PresentationFormat>
  <Paragraphs>119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Algerian</vt:lpstr>
      <vt:lpstr>-apple-system</vt:lpstr>
      <vt:lpstr>Arial</vt:lpstr>
      <vt:lpstr>Calibri</vt:lpstr>
      <vt:lpstr>Calibri Light</vt:lpstr>
      <vt:lpstr>Google Sans</vt:lpstr>
      <vt:lpstr>Söhne</vt:lpstr>
      <vt:lpstr>Söhne Mono</vt:lpstr>
      <vt:lpstr>Times New Roman</vt:lpstr>
      <vt:lpstr>Wingdings</vt:lpstr>
      <vt:lpstr>Office Theme</vt:lpstr>
      <vt:lpstr>AIML Premalatha T</vt:lpstr>
      <vt:lpstr>WHO  AM I?</vt:lpstr>
      <vt:lpstr>Agenda</vt:lpstr>
      <vt:lpstr>Data?</vt:lpstr>
      <vt:lpstr>Types of Analytics</vt:lpstr>
      <vt:lpstr>PowerPoint Presentation</vt:lpstr>
      <vt:lpstr>PowerPoint Presentation</vt:lpstr>
      <vt:lpstr>Check!!!</vt:lpstr>
      <vt:lpstr>PowerPoint Presentation</vt:lpstr>
      <vt:lpstr>PowerPoint Presentation</vt:lpstr>
      <vt:lpstr>Scenario</vt:lpstr>
      <vt:lpstr>Analytics?</vt:lpstr>
      <vt:lpstr>Analytics?</vt:lpstr>
      <vt:lpstr>Analytics?</vt:lpstr>
      <vt:lpstr>Analytics?</vt:lpstr>
      <vt:lpstr>Data Science/Machine Learning</vt:lpstr>
      <vt:lpstr>Problem Statement</vt:lpstr>
      <vt:lpstr>Analytic Approach</vt:lpstr>
      <vt:lpstr>Analytic Approach</vt:lpstr>
      <vt:lpstr>Supervised Learning</vt:lpstr>
      <vt:lpstr>Machine Learning </vt:lpstr>
      <vt:lpstr>Data understanding</vt:lpstr>
      <vt:lpstr>Data preparation</vt:lpstr>
      <vt:lpstr>Data Science</vt:lpstr>
      <vt:lpstr>Machine Learning</vt:lpstr>
      <vt:lpstr>Applications in Manufacturing</vt:lpstr>
      <vt:lpstr>Applications in Retail and E-Commerce</vt:lpstr>
      <vt:lpstr>Applications in Education</vt:lpstr>
      <vt:lpstr>Other Applications</vt:lpstr>
      <vt:lpstr>Applications in Finance</vt:lpstr>
      <vt:lpstr>Career opportunities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Learning-Premalatha T</dc:title>
  <dc:creator>Prema latha</dc:creator>
  <cp:lastModifiedBy>PL T</cp:lastModifiedBy>
  <cp:revision>5</cp:revision>
  <dcterms:created xsi:type="dcterms:W3CDTF">2023-05-08T05:50:02Z</dcterms:created>
  <dcterms:modified xsi:type="dcterms:W3CDTF">2024-04-22T09:37:34Z</dcterms:modified>
</cp:coreProperties>
</file>